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7F91A-63CA-95DE-7972-6A5ADDAF63F6}" v="1086" dt="2023-02-14T21:54:07.154"/>
  </p1510:revLst>
</p1510:revInfo>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444"/>
  </p:normalViewPr>
  <p:slideViewPr>
    <p:cSldViewPr snapToGrid="0">
      <p:cViewPr varScale="1">
        <p:scale>
          <a:sx n="104" d="100"/>
          <a:sy n="104" d="100"/>
        </p:scale>
        <p:origin x="4320"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a:t>
            </a:r>
            <a:r>
              <a:rPr lang="en" dirty="0">
                <a:latin typeface="KG Miss Kindergarten"/>
                <a:ea typeface="Comfortaa"/>
                <a:cs typeface="Comfortaa"/>
                <a:sym typeface="Comfortaa"/>
              </a:rPr>
              <a:t>March 6-10,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89411187"/>
              </p:ext>
            </p:extLst>
          </p:nvPr>
        </p:nvGraphicFramePr>
        <p:xfrm>
          <a:off x="261255" y="4390891"/>
          <a:ext cx="3458674" cy="1785302"/>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4534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841003">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Spelling test </a:t>
                      </a:r>
                    </a:p>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Oral reading test</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49086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KG Miss Kindergarten"/>
                        </a:rPr>
                        <a:t>Lesson 22A</a:t>
                      </a:r>
                      <a:endParaRPr lang="en" sz="1400" u="none" strike="noStrike" cap="none" dirty="0">
                        <a:latin typeface="KG Miss Kindergarten"/>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3680890555"/>
              </p:ext>
            </p:extLst>
          </p:nvPr>
        </p:nvGraphicFramePr>
        <p:xfrm>
          <a:off x="261257" y="6090557"/>
          <a:ext cx="3458675" cy="1524136"/>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4704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053714">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Comparing Numbers within 20</a:t>
                      </a:r>
                      <a:endParaRPr lang="en-US" dirty="0">
                        <a:sym typeface="Comfortaa"/>
                      </a:endParaRP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W</a:t>
                      </a:r>
                      <a:r>
                        <a:rPr lang="en" sz="1400" b="0" i="0" u="none" strike="noStrike" noProof="0" dirty="0" err="1">
                          <a:latin typeface="KG Miss Kindergarten" panose="02000000000000000000" pitchFamily="2" charset="77"/>
                          <a:ea typeface="Comfortaa"/>
                          <a:cs typeface="Comfortaa"/>
                          <a:sym typeface="Comfortaa"/>
                        </a:rPr>
                        <a:t>riting</a:t>
                      </a:r>
                      <a:r>
                        <a:rPr lang="en" sz="1400" b="0" i="0" u="none" strike="noStrike" noProof="0" dirty="0">
                          <a:latin typeface="KG Miss Kindergarten" panose="02000000000000000000" pitchFamily="2" charset="77"/>
                          <a:ea typeface="Comfortaa"/>
                          <a:cs typeface="Comfortaa"/>
                          <a:sym typeface="Comfortaa"/>
                        </a:rPr>
                        <a:t> to 20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a:ea typeface="Comfortaa"/>
                          <a:cs typeface="Comfortaa"/>
                          <a:sym typeface="Comfortaa"/>
                        </a:rPr>
                        <a:t>Counting to </a:t>
                      </a:r>
                      <a:r>
                        <a:rPr lang="en" sz="1400" b="0" i="0" u="none" strike="noStrike" noProof="0" dirty="0">
                          <a:latin typeface="KG Miss Kindergarten"/>
                          <a:ea typeface="Comfortaa"/>
                          <a:cs typeface="Comfortaa"/>
                        </a:rPr>
                        <a:t>100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a:ea typeface="Comfortaa"/>
                          <a:cs typeface="Comfortaa"/>
                        </a:rPr>
                        <a:t>Counting on from given number</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3358658554"/>
              </p:ext>
            </p:extLst>
          </p:nvPr>
        </p:nvGraphicFramePr>
        <p:xfrm>
          <a:off x="261255" y="7606104"/>
          <a:ext cx="3458675" cy="1556183"/>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51162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044562">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4292501753"/>
              </p:ext>
            </p:extLst>
          </p:nvPr>
        </p:nvGraphicFramePr>
        <p:xfrm>
          <a:off x="261256" y="1305294"/>
          <a:ext cx="3458675" cy="3085594"/>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460517">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6213">
                <a:tc rowSpan="4" gridSpan="3">
                  <a:txBody>
                    <a:bodyPr/>
                    <a:lstStyle/>
                    <a:p>
                      <a:pPr marL="285750" lvl="0" indent="-285750" algn="ctr" rtl="0">
                        <a:lnSpc>
                          <a:spcPct val="115000"/>
                        </a:lnSpc>
                        <a:spcBef>
                          <a:spcPts val="0"/>
                        </a:spcBef>
                        <a:spcAft>
                          <a:spcPts val="0"/>
                        </a:spcAft>
                        <a:buFont typeface="Wingdings" pitchFamily="2" charset="2"/>
                        <a:buChar char="v"/>
                      </a:pPr>
                      <a:r>
                        <a:rPr lang="en-US" b="0" dirty="0">
                          <a:latin typeface="KG Miss Kindergarten"/>
                          <a:ea typeface="Comfortaa"/>
                          <a:cs typeface="Comfortaa"/>
                        </a:rPr>
                        <a:t>March 9 – Spring Pictures</a:t>
                      </a:r>
                      <a:endParaRPr lang="en-US" b="0" dirty="0">
                        <a:latin typeface="KG Miss Kindergarten" panose="02000000000000000000" pitchFamily="2" charset="77"/>
                        <a:ea typeface="Comfortaa"/>
                        <a:cs typeface="Comfortaa"/>
                        <a:sym typeface="Comfortaa"/>
                      </a:endParaRPr>
                    </a:p>
                    <a:p>
                      <a:pPr marL="285750" lvl="0" indent="-285750" algn="ctr">
                        <a:lnSpc>
                          <a:spcPct val="114999"/>
                        </a:lnSpc>
                        <a:spcBef>
                          <a:spcPts val="0"/>
                        </a:spcBef>
                        <a:spcAft>
                          <a:spcPts val="0"/>
                        </a:spcAft>
                        <a:buFont typeface="Wingdings" pitchFamily="2" charset="2"/>
                        <a:buChar char="v"/>
                      </a:pPr>
                      <a:r>
                        <a:rPr lang="en-US" b="0" dirty="0">
                          <a:latin typeface="KG Miss Kindergarten"/>
                        </a:rPr>
                        <a:t>March 13-17 – Spring Break</a:t>
                      </a:r>
                      <a:endParaRPr lang="en-US" b="0"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88643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rtlCol="0">
            <a:spAutoFit/>
          </a:bodyPr>
          <a:lstStyle/>
          <a:p>
            <a:endParaRPr lang="en-US" dirty="0">
              <a:latin typeface="KG Miss Kindergarten" panose="02000000000000000000" pitchFamily="2" charset="77"/>
              <a:ea typeface="Comfortaa"/>
              <a:cs typeface="Comfortaa"/>
              <a:sym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7 Week 1 </a:t>
            </a:r>
            <a:br>
              <a:rPr lang="en" sz="2600" dirty="0">
                <a:latin typeface="KG Shake it Off Popped"/>
                <a:ea typeface="Oswald"/>
                <a:cs typeface="Oswald"/>
              </a:rPr>
            </a:br>
            <a:r>
              <a:rPr lang="en" sz="2000" dirty="0">
                <a:latin typeface="KG Miss Kindergarten"/>
                <a:ea typeface="Oswald"/>
                <a:cs typeface="Oswald"/>
              </a:rPr>
              <a:t>Zoom In!</a:t>
            </a:r>
          </a:p>
        </p:txBody>
      </p:sp>
      <p:graphicFrame>
        <p:nvGraphicFramePr>
          <p:cNvPr id="81" name="Google Shape;81;p2"/>
          <p:cNvGraphicFramePr/>
          <p:nvPr>
            <p:extLst>
              <p:ext uri="{D42A27DB-BD31-4B8C-83A1-F6EECF244321}">
                <p14:modId xmlns:p14="http://schemas.microsoft.com/office/powerpoint/2010/main" val="1166864180"/>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Segment words into phonemes, produce rhymes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899246139"/>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What can I learn when I look closely?</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1014718736"/>
              </p:ext>
            </p:extLst>
          </p:nvPr>
        </p:nvGraphicFramePr>
        <p:xfrm>
          <a:off x="224238" y="3593180"/>
          <a:ext cx="2240200" cy="2532375"/>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06668">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52843">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rPr>
                        <a:t>so          pretty</a:t>
                      </a:r>
                    </a:p>
                    <a:p>
                      <a:pPr lvl="0" algn="ctr">
                        <a:lnSpc>
                          <a:spcPct val="150000"/>
                        </a:lnSpc>
                        <a:buNone/>
                      </a:pPr>
                      <a:r>
                        <a:rPr lang="en-US" sz="1400" b="0" i="0" u="none" strike="noStrike" cap="none" dirty="0">
                          <a:solidFill>
                            <a:srgbClr val="000000"/>
                          </a:solidFill>
                          <a:effectLst/>
                          <a:latin typeface="KG Miss Kindergarten"/>
                          <a:ea typeface="Arial"/>
                          <a:cs typeface="Arial"/>
                        </a:rPr>
                        <a:t>will </a:t>
                      </a: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052842">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3034151170"/>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watch, wonder, world</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familiar, free, witness</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961109854"/>
              </p:ext>
            </p:extLst>
          </p:nvPr>
        </p:nvGraphicFramePr>
        <p:xfrm>
          <a:off x="2564075" y="2303671"/>
          <a:ext cx="4979725" cy="2049720"/>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Ask and Answer Questions</a:t>
                      </a:r>
                      <a:endParaRPr lang="en-US" sz="1350" dirty="0">
                        <a:latin typeface="KG Miss Kindergarten" panose="02000000000000000000" pitchFamily="2" charset="77"/>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Story elements: Character, Settings, Events</a:t>
                      </a:r>
                      <a:endParaRPr lang="en-US" dirty="0">
                        <a:sym typeface="Comfortaa"/>
                      </a:endParaRP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panose="02000000000000000000" pitchFamily="2" charset="77"/>
                          <a:ea typeface="Comfortaa"/>
                          <a:cs typeface="Comfortaa"/>
                          <a:sym typeface="Comfortaa"/>
                        </a:rPr>
                        <a:t>Academic vocabulary</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Retell a Story</a:t>
                      </a:r>
                      <a:endParaRPr sz="1350"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Describe Setting</a:t>
                      </a:r>
                      <a:endParaRPr lang="en-US" sz="1350" dirty="0">
                        <a:latin typeface="KG Miss Kindergarten" panose="02000000000000000000" pitchFamily="2" charset="77"/>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Describe Connections</a:t>
                      </a:r>
                      <a:endParaRPr lang="en-US" dirty="0">
                        <a:sym typeface="Comfortaa"/>
                      </a:endParaRPr>
                    </a:p>
                    <a:p>
                      <a:pPr marL="457200" marR="0" lvl="0" indent="-317500" algn="l" rtl="0">
                        <a:lnSpc>
                          <a:spcPct val="100000"/>
                        </a:lnSpc>
                        <a:spcBef>
                          <a:spcPts val="0"/>
                        </a:spcBef>
                        <a:spcAft>
                          <a:spcPts val="0"/>
                        </a:spcAft>
                        <a:buSzPts val="1400"/>
                        <a:buFont typeface="Comfortaa"/>
                        <a:buChar char="★"/>
                      </a:pPr>
                      <a:r>
                        <a:rPr lang="en-US" sz="1350" dirty="0">
                          <a:latin typeface="KG Miss Kindergarten"/>
                          <a:ea typeface="Comfortaa"/>
                          <a:cs typeface="Comfortaa"/>
                          <a:sym typeface="Comfortaa"/>
                        </a:rPr>
                        <a:t>Print concepts: </a:t>
                      </a:r>
                      <a:r>
                        <a:rPr lang="en-US" sz="1350" dirty="0">
                          <a:latin typeface="KG Miss Kindergarten"/>
                          <a:ea typeface="Comfortaa"/>
                          <a:cs typeface="Comfortaa"/>
                        </a:rPr>
                        <a:t>End punctuation</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1138391155"/>
              </p:ext>
            </p:extLst>
          </p:nvPr>
        </p:nvGraphicFramePr>
        <p:xfrm>
          <a:off x="224238" y="5207048"/>
          <a:ext cx="2240200" cy="121133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187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2783">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a:ea typeface="Arial"/>
                          <a:cs typeface="Arial"/>
                        </a:rPr>
                        <a:t>tip</a:t>
                      </a:r>
                      <a:r>
                        <a:rPr lang="sv-SE" sz="1400" b="0" i="0" u="none" strike="noStrike" cap="none" dirty="0">
                          <a:solidFill>
                            <a:srgbClr val="000000"/>
                          </a:solidFill>
                          <a:effectLst/>
                          <a:latin typeface="KG Miss Kindergarten"/>
                          <a:ea typeface="Arial"/>
                          <a:cs typeface="Arial"/>
                        </a:rPr>
                        <a:t>  mad  bed  </a:t>
                      </a:r>
                      <a:r>
                        <a:rPr lang="sv-SE" sz="1400" b="0" i="0" u="none" strike="noStrike" cap="none" dirty="0" err="1">
                          <a:solidFill>
                            <a:srgbClr val="000000"/>
                          </a:solidFill>
                          <a:effectLst/>
                          <a:latin typeface="KG Miss Kindergarten"/>
                          <a:ea typeface="Arial"/>
                          <a:cs typeface="Arial"/>
                        </a:rPr>
                        <a:t>rub</a:t>
                      </a:r>
                      <a:endParaRPr lang="sv-SE" sz="1400" b="0" i="0" u="none" strike="noStrike" cap="none" dirty="0" err="1">
                        <a:solidFill>
                          <a:srgbClr val="000000"/>
                        </a:solidFill>
                        <a:effectLst/>
                        <a:latin typeface="KG Miss Kindergarten"/>
                        <a:ea typeface="Arial"/>
                        <a:cs typeface="Arial"/>
                        <a:sym typeface="Arial"/>
                      </a:endParaRPr>
                    </a:p>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a:ea typeface="Arial"/>
                          <a:cs typeface="Arial"/>
                        </a:rPr>
                        <a:t>rot   </a:t>
                      </a:r>
                      <a:r>
                        <a:rPr lang="sv-SE" sz="1400" b="0" i="0" u="none" strike="noStrike" cap="none" dirty="0" err="1">
                          <a:solidFill>
                            <a:srgbClr val="000000"/>
                          </a:solidFill>
                          <a:effectLst/>
                          <a:latin typeface="KG Miss Kindergarten"/>
                          <a:ea typeface="Arial"/>
                          <a:cs typeface="Arial"/>
                        </a:rPr>
                        <a:t>wet</a:t>
                      </a:r>
                      <a:r>
                        <a:rPr lang="sv-SE" sz="1400" b="0" i="0" u="none" strike="noStrike" cap="none" dirty="0">
                          <a:solidFill>
                            <a:srgbClr val="000000"/>
                          </a:solidFill>
                          <a:effectLst/>
                          <a:latin typeface="KG Miss Kindergarten"/>
                          <a:ea typeface="Arial"/>
                          <a:cs typeface="Arial"/>
                        </a:rPr>
                        <a:t>   </a:t>
                      </a:r>
                      <a:r>
                        <a:rPr lang="sv-SE" sz="1400" b="0" i="0" u="none" strike="noStrike" cap="none" dirty="0" err="1">
                          <a:solidFill>
                            <a:srgbClr val="000000"/>
                          </a:solidFill>
                          <a:effectLst/>
                          <a:latin typeface="KG Miss Kindergarten"/>
                          <a:ea typeface="Arial"/>
                          <a:cs typeface="Arial"/>
                        </a:rPr>
                        <a:t>lab</a:t>
                      </a:r>
                      <a:r>
                        <a:rPr lang="sv-SE" sz="1400" b="0" i="0" u="none" strike="noStrike" cap="none" dirty="0">
                          <a:solidFill>
                            <a:srgbClr val="000000"/>
                          </a:solidFill>
                          <a:effectLst/>
                          <a:latin typeface="KG Miss Kindergarten"/>
                          <a:ea typeface="Arial"/>
                          <a:cs typeface="Arial"/>
                          <a:sym typeface="Arial"/>
                        </a:rPr>
                        <a:t> </a:t>
                      </a:r>
                      <a:r>
                        <a:rPr lang="sv-SE" sz="1400" b="0" i="0" u="none" strike="noStrike" cap="none" dirty="0">
                          <a:solidFill>
                            <a:srgbClr val="000000"/>
                          </a:solidFill>
                          <a:effectLst/>
                          <a:latin typeface="KG Miss Kindergarten"/>
                          <a:ea typeface="Arial"/>
                          <a:cs typeface="Arial"/>
                        </a:rPr>
                        <a:t>  </a:t>
                      </a:r>
                      <a:endParaRPr lang="sv-SE" sz="1400" b="0" i="0" u="none" strike="noStrike" cap="none">
                        <a:solidFill>
                          <a:srgbClr val="000000"/>
                        </a:solidFill>
                        <a:effectLst/>
                        <a:latin typeface="KG Miss Kindergarten"/>
                        <a:cs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435073287"/>
              </p:ext>
            </p:extLst>
          </p:nvPr>
        </p:nvGraphicFramePr>
        <p:xfrm>
          <a:off x="224238" y="6495746"/>
          <a:ext cx="2240200" cy="1158343"/>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37936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1576">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CVC </a:t>
                      </a:r>
                      <a:r>
                        <a:rPr lang="en" sz="1200" u="none" strike="noStrike" cap="none" dirty="0">
                          <a:latin typeface="KG Miss Kindergarten"/>
                          <a:ea typeface="Comfortaa"/>
                          <a:cs typeface="Comfortaa"/>
                        </a:rPr>
                        <a:t>word</a:t>
                      </a:r>
                    </a:p>
                    <a:p>
                      <a:pPr marL="0" marR="0" lvl="0" indent="0" algn="ctr">
                        <a:lnSpc>
                          <a:spcPct val="100000"/>
                        </a:lnSpc>
                        <a:spcBef>
                          <a:spcPts val="0"/>
                        </a:spcBef>
                        <a:spcAft>
                          <a:spcPts val="0"/>
                        </a:spcAft>
                        <a:buSzPts val="1400"/>
                        <a:buFont typeface="Arial"/>
                        <a:buNone/>
                      </a:pPr>
                      <a:endParaRPr lang="en" sz="1200" u="none" strike="noStrike" cap="none" dirty="0">
                        <a:latin typeface="KG Miss Kindergarten"/>
                        <a:ea typeface="Comfortaa"/>
                        <a:cs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0077">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3209182912"/>
              </p:ext>
            </p:extLst>
          </p:nvPr>
        </p:nvGraphicFramePr>
        <p:xfrm>
          <a:off x="224238" y="7754728"/>
          <a:ext cx="2240200" cy="1600322"/>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3182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11573">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Blend/segment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double final consonants and final -ck</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718219">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Noticing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9443</TotalTime>
  <Words>469</Words>
  <Application>Microsoft Macintosh PowerPoint</Application>
  <PresentationFormat>Custom</PresentationFormat>
  <Paragraphs>74</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KG Shake it Off Popped</vt:lpstr>
      <vt:lpstr>Comfortaa</vt:lpstr>
      <vt:lpstr>Arial</vt:lpstr>
      <vt:lpstr>Wingdings</vt:lpstr>
      <vt:lpstr>System Font Regular</vt:lpstr>
      <vt:lpstr>Comfortaa,Sans-Serif</vt:lpstr>
      <vt:lpstr>KG Miss Kindergarten</vt:lpstr>
      <vt:lpstr>Simple Light</vt:lpstr>
      <vt:lpstr>We are WILD about Learning!</vt:lpstr>
      <vt:lpstr>Module 7 Week 1  Zoom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296</cp:revision>
  <cp:lastPrinted>2022-12-07T20:36:42Z</cp:lastPrinted>
  <dcterms:modified xsi:type="dcterms:W3CDTF">2023-03-03T12:57:26Z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